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Montserrat"/>
      <p:regular r:id="rId21"/>
      <p:bold r:id="rId22"/>
      <p:italic r:id="rId23"/>
      <p:boldItalic r:id="rId24"/>
    </p:embeddedFont>
    <p:embeddedFont>
      <p:font typeface="La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9" roundtripDataSignature="AMtx7mi8vLbsvKpY3lZdjGlIjxpzvS1f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eb60d6610c_0_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1eb60d6610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eb60d6610c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1eb60d6610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eb60d6610c_0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1eb60d6610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b60d6610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eb60d6610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eb60d6610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eb60d6610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eb60d6610c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1eb60d6610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eb60d6610c_0_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1eb60d6610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eb60d6610c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1eb60d6610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eb60d6610c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g1eb60d6610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eb60d6610c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1eb60d6610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eb60d6610c_0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g1eb60d6610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eb60d6610c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1eb60d6610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31.png"/><Relationship Id="rId11" Type="http://schemas.openxmlformats.org/officeDocument/2006/relationships/image" Target="../media/image24.png"/><Relationship Id="rId10" Type="http://schemas.openxmlformats.org/officeDocument/2006/relationships/image" Target="../media/image19.png"/><Relationship Id="rId13" Type="http://schemas.openxmlformats.org/officeDocument/2006/relationships/image" Target="../media/image20.jp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23.png"/><Relationship Id="rId15" Type="http://schemas.openxmlformats.org/officeDocument/2006/relationships/image" Target="../media/image33.png"/><Relationship Id="rId14" Type="http://schemas.openxmlformats.org/officeDocument/2006/relationships/image" Target="../media/image4.png"/><Relationship Id="rId17" Type="http://schemas.openxmlformats.org/officeDocument/2006/relationships/image" Target="../media/image34.png"/><Relationship Id="rId16" Type="http://schemas.openxmlformats.org/officeDocument/2006/relationships/image" Target="../media/image25.png"/><Relationship Id="rId5" Type="http://schemas.openxmlformats.org/officeDocument/2006/relationships/image" Target="../media/image10.png"/><Relationship Id="rId19" Type="http://schemas.openxmlformats.org/officeDocument/2006/relationships/image" Target="../media/image26.png"/><Relationship Id="rId6" Type="http://schemas.openxmlformats.org/officeDocument/2006/relationships/image" Target="../media/image14.png"/><Relationship Id="rId18" Type="http://schemas.openxmlformats.org/officeDocument/2006/relationships/image" Target="../media/image35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>
            <a:off x="866279" y="385961"/>
            <a:ext cx="7411441" cy="4371584"/>
            <a:chOff x="2271574" y="1177224"/>
            <a:chExt cx="5259325" cy="3102174"/>
          </a:xfrm>
        </p:grpSpPr>
        <p:pic>
          <p:nvPicPr>
            <p:cNvPr id="55" name="Google Shape;55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71574" y="1177224"/>
              <a:ext cx="5259325" cy="3102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6;p8"/>
            <p:cNvSpPr/>
            <p:nvPr/>
          </p:nvSpPr>
          <p:spPr>
            <a:xfrm>
              <a:off x="2665475" y="1513325"/>
              <a:ext cx="4497000" cy="2434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Logotipo&#10;&#10;Descrição gerada automaticamente" id="57" name="Google Shape;57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40089" y="2022624"/>
              <a:ext cx="4522301" cy="1411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b60d6610c_0_89"/>
          <p:cNvSpPr txBox="1"/>
          <p:nvPr/>
        </p:nvSpPr>
        <p:spPr>
          <a:xfrm>
            <a:off x="4448550" y="518925"/>
            <a:ext cx="4240500" cy="3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 para que todo esse trabalho seja possível, o</a:t>
            </a: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s nossos </a:t>
            </a:r>
            <a:r>
              <a:rPr b="1"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assessores</a:t>
            </a: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atuam com treinamento e discipulado, capacitando os estudantes e apoiando a missão. Uma equipe nacional dá suporte ao trabalho. </a:t>
            </a:r>
            <a:r>
              <a:rPr b="1"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Somos muito gratos pelo trabalho desses obreiros!</a:t>
            </a:r>
            <a:endParaRPr b="1" sz="25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9" name="Google Shape;119;g1eb60d6610c_0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425" y="433312"/>
            <a:ext cx="3789026" cy="378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161756">
            <a:off x="7694538" y="3439071"/>
            <a:ext cx="712146" cy="86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2">
            <a:off x="8602780" y="3825735"/>
            <a:ext cx="424256" cy="51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6273" y="3266489"/>
            <a:ext cx="417000" cy="5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>
            <p:ph type="title"/>
          </p:nvPr>
        </p:nvSpPr>
        <p:spPr>
          <a:xfrm>
            <a:off x="311700" y="445025"/>
            <a:ext cx="7652086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Objetivo da campanha: </a:t>
            </a:r>
            <a:br>
              <a:rPr b="1" lang="pt-BR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>
                <a:solidFill>
                  <a:srgbClr val="1E1F23"/>
                </a:solidFill>
                <a:latin typeface="Montserrat"/>
                <a:ea typeface="Montserrat"/>
                <a:cs typeface="Montserrat"/>
                <a:sym typeface="Montserrat"/>
              </a:rPr>
              <a:t>Levantamento do sustento da equipe ABUB</a:t>
            </a:r>
            <a:endParaRPr b="1">
              <a:solidFill>
                <a:srgbClr val="1E1F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3"/>
          <p:cNvSpPr txBox="1"/>
          <p:nvPr>
            <p:ph idx="1" type="body"/>
          </p:nvPr>
        </p:nvSpPr>
        <p:spPr>
          <a:xfrm>
            <a:off x="311701" y="1545825"/>
            <a:ext cx="8715342" cy="13774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88452"/>
              <a:buNone/>
            </a:pPr>
            <a:r>
              <a:rPr lang="pt-BR" sz="22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Atualmente a ABUB enfrenta uma necessidade financeira que pode afetar nosso quadro de assessores. Por isso organizamos a campanha </a:t>
            </a:r>
            <a:r>
              <a:rPr b="1" lang="pt-BR" sz="22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“Gratidão gera generosidade”.</a:t>
            </a:r>
            <a:r>
              <a:rPr lang="pt-BR" sz="22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 Queremos levantar R$ 50 mil, que será direcionado para o sustento dessa equipe.</a:t>
            </a:r>
            <a:endParaRPr sz="2200">
              <a:solidFill>
                <a:srgbClr val="1630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311700" y="3266489"/>
            <a:ext cx="6601427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pt-BR" sz="2500" u="none" cap="none" strike="noStrike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Quando: </a:t>
            </a:r>
            <a:r>
              <a:rPr b="1" i="0" lang="pt-BR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23/nov – 10/dez </a:t>
            </a:r>
            <a:br>
              <a:rPr b="1" i="0" lang="pt-BR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1eb60d6610c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0985" y="67448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1eb60d6610c_0_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1222" y="2588970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1eb60d6610c_0_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51223" y="1301376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1eb60d6610c_0_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51223" y="67448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eb60d6610c_0_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31461" y="67448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eb60d6610c_0_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1461" y="1301357"/>
            <a:ext cx="1265601" cy="1265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eb60d6610c_0_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31460" y="2535285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1eb60d6610c_0_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11698" y="2549220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1eb60d6610c_0_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>
            <a:off x="311699" y="1313651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1eb60d6610c_0_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11700" y="67449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1eb60d6610c_0_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64850" y="1301363"/>
            <a:ext cx="1265601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1eb60d6610c_0_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77551" y="2994601"/>
            <a:ext cx="3384791" cy="199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1eb60d6610c_0_1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590747" y="67439"/>
            <a:ext cx="1229810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eb60d6610c_0_1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874717" y="67439"/>
            <a:ext cx="1229834" cy="12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eb60d6610c_0_1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951200" y="3783125"/>
            <a:ext cx="1265625" cy="12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eb60d6610c_0_1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31450" y="3774300"/>
            <a:ext cx="1265625" cy="12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eb60d6610c_0_1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11688" y="3789275"/>
            <a:ext cx="1265625" cy="12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eb60d6610c_0_1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590725" y="1330274"/>
            <a:ext cx="1229826" cy="12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1eb60d6610c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161756">
            <a:off x="7694538" y="3439071"/>
            <a:ext cx="712146" cy="86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1eb60d6610c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2">
            <a:off x="8602780" y="3825735"/>
            <a:ext cx="424256" cy="51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eb60d6610c_0_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6273" y="3266489"/>
            <a:ext cx="417000" cy="5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eb60d6610c_0_98"/>
          <p:cNvSpPr txBox="1"/>
          <p:nvPr>
            <p:ph type="title"/>
          </p:nvPr>
        </p:nvSpPr>
        <p:spPr>
          <a:xfrm>
            <a:off x="311700" y="445025"/>
            <a:ext cx="7652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Generosidade!</a:t>
            </a:r>
            <a:endParaRPr b="1">
              <a:solidFill>
                <a:srgbClr val="1E1F2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g1eb60d6610c_0_98"/>
          <p:cNvSpPr txBox="1"/>
          <p:nvPr>
            <p:ph idx="1" type="body"/>
          </p:nvPr>
        </p:nvSpPr>
        <p:spPr>
          <a:xfrm>
            <a:off x="311700" y="1357200"/>
            <a:ext cx="8715300" cy="15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946"/>
              <a:buNone/>
            </a:pPr>
            <a:r>
              <a:rPr lang="pt-BR" sz="22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Também queremos semear uma cultura de generosidade entre os participantes de nossa missão, como uma forma de anunciarmos a graça de Deus. Para isso, preparamos </a:t>
            </a:r>
            <a:r>
              <a:rPr b="1" lang="pt-BR" sz="22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estudos bíblicos e um devocional</a:t>
            </a:r>
            <a:r>
              <a:rPr lang="pt-BR" sz="22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 que você também pode aproveitar!</a:t>
            </a:r>
            <a:endParaRPr sz="2200">
              <a:solidFill>
                <a:srgbClr val="1630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" name="Google Shape;161;g1eb60d6610c_0_98"/>
          <p:cNvSpPr/>
          <p:nvPr/>
        </p:nvSpPr>
        <p:spPr>
          <a:xfrm>
            <a:off x="311700" y="3266500"/>
            <a:ext cx="70971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pt-BR" sz="1700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Baixe em</a:t>
            </a:r>
            <a:r>
              <a:rPr b="1" i="0" lang="pt-BR" sz="1700" u="none" cap="none" strike="noStrike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abub.org.br/2023/11/08/campanha-gratidao-gera-generosidade</a:t>
            </a:r>
            <a:endParaRPr b="0" i="0" sz="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eb60d6610c_0_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1eb60d6610c_0_1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g1eb60d6610c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91440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eb60d6610c_0_125"/>
          <p:cNvSpPr txBox="1"/>
          <p:nvPr/>
        </p:nvSpPr>
        <p:spPr>
          <a:xfrm>
            <a:off x="4529225" y="1801798"/>
            <a:ext cx="3371400" cy="15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www.abub.org.br</a:t>
            </a:r>
            <a:br>
              <a:rPr b="1" lang="pt-BR" sz="2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abub@abub.org.br</a:t>
            </a:r>
            <a:br>
              <a:rPr b="1" lang="pt-BR" sz="2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             @abubrasil</a:t>
            </a:r>
            <a:br>
              <a:rPr b="1" lang="pt-BR" sz="2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pt-BR" sz="2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    (11) 93285-3368 </a:t>
            </a:r>
            <a:endParaRPr b="1" sz="60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Logotipo&#10;&#10;Descrição gerada automaticamente" id="174" name="Google Shape;174;g1eb60d6610c_0_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3376" y="657000"/>
            <a:ext cx="2695906" cy="382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75" name="Google Shape;175;g1eb60d6610c_0_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5494" y="2609287"/>
            <a:ext cx="278216" cy="2782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76" name="Google Shape;176;g1eb60d6610c_0_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29874" y="2609287"/>
            <a:ext cx="278216" cy="2782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77" name="Google Shape;177;g1eb60d6610c_0_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9633" y="3014162"/>
            <a:ext cx="278216" cy="27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1eb60d6610c_0_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64241" y="2609286"/>
            <a:ext cx="278219" cy="27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eb60d6610c_0_9"/>
          <p:cNvSpPr txBox="1"/>
          <p:nvPr/>
        </p:nvSpPr>
        <p:spPr>
          <a:xfrm>
            <a:off x="379950" y="847175"/>
            <a:ext cx="8384100" cy="271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Somos um movimento de </a:t>
            </a:r>
            <a:r>
              <a:rPr b="1" lang="pt-BR" sz="4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estudantes</a:t>
            </a:r>
            <a:r>
              <a:rPr lang="pt-BR" sz="4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 que alcançam outros </a:t>
            </a:r>
            <a:r>
              <a:rPr b="1" lang="pt-BR" sz="4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estudantes</a:t>
            </a:r>
            <a:r>
              <a:rPr lang="pt-BR" sz="4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 com o </a:t>
            </a:r>
            <a:r>
              <a:rPr b="1" lang="pt-BR" sz="4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evangelho</a:t>
            </a:r>
            <a:r>
              <a:rPr lang="pt-BR" sz="48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 de Jesus Cristo.</a:t>
            </a:r>
            <a:endParaRPr b="1" sz="60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eb60d6610c_0_47"/>
          <p:cNvSpPr txBox="1"/>
          <p:nvPr/>
        </p:nvSpPr>
        <p:spPr>
          <a:xfrm>
            <a:off x="225325" y="347475"/>
            <a:ext cx="4966200" cy="3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Somos </a:t>
            </a:r>
            <a:r>
              <a:rPr b="1"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gratos </a:t>
            </a: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pelos estudantes cristãos que se reuniram em 1947 para iniciar a </a:t>
            </a:r>
            <a:r>
              <a:rPr b="1"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Comunidade Internacional de Estudantes Evangélicos</a:t>
            </a: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(IFES, na sigla em inglês).</a:t>
            </a:r>
            <a:endParaRPr sz="22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 </a:t>
            </a:r>
            <a:r>
              <a:rPr b="1"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gratos </a:t>
            </a: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pelos missionários </a:t>
            </a:r>
            <a:r>
              <a:rPr b="1"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Robert Young </a:t>
            </a: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r>
              <a:rPr b="1"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Ruth Siemens</a:t>
            </a: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que iniciaram a ABUB em </a:t>
            </a:r>
            <a:r>
              <a:rPr b="1"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1957 </a:t>
            </a:r>
            <a:r>
              <a:rPr lang="pt-BR" sz="22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ao despertarem os estudantes brasileiros a levarem o evangelho aos seus colegas.</a:t>
            </a:r>
            <a:endParaRPr sz="22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Foto em preto e branco de pessoas e texto&#10;&#10;Descrição gerada automaticamente" id="68" name="Google Shape;68;g1eb60d6610c_0_47"/>
          <p:cNvPicPr preferRelativeResize="0"/>
          <p:nvPr/>
        </p:nvPicPr>
        <p:blipFill rotWithShape="1">
          <a:blip r:embed="rId4">
            <a:alphaModFix/>
          </a:blip>
          <a:srcRect b="32393" l="8178" r="15316" t="9699"/>
          <a:stretch/>
        </p:blipFill>
        <p:spPr>
          <a:xfrm>
            <a:off x="5317594" y="904266"/>
            <a:ext cx="3826406" cy="290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b60d6610c_0_60"/>
          <p:cNvSpPr txBox="1"/>
          <p:nvPr/>
        </p:nvSpPr>
        <p:spPr>
          <a:xfrm>
            <a:off x="570275" y="280225"/>
            <a:ext cx="7958700" cy="38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500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Nossa visão</a:t>
            </a:r>
            <a:endParaRPr b="1" sz="3500">
              <a:solidFill>
                <a:srgbClr val="4D7CA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Estudantes que formam </a:t>
            </a:r>
            <a:r>
              <a:rPr b="1" lang="pt-BR" sz="35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comunidades de discípulos</a:t>
            </a:r>
            <a:r>
              <a:rPr lang="pt-BR" sz="35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, transformados pelo evangelho, e que </a:t>
            </a:r>
            <a:r>
              <a:rPr b="1" lang="pt-BR" sz="35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impactem o mundo estudantil, a igreja e a sociedade</a:t>
            </a:r>
            <a:r>
              <a:rPr lang="pt-BR" sz="35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 para a glória de Cristo.</a:t>
            </a:r>
            <a:endParaRPr b="1" sz="55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eb60d6610c_0_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Pelo que mais somos gratos?</a:t>
            </a:r>
            <a:endParaRPr b="1">
              <a:solidFill>
                <a:srgbClr val="4D7C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g1eb60d6610c_0_41"/>
          <p:cNvSpPr txBox="1"/>
          <p:nvPr>
            <p:ph idx="1" type="body"/>
          </p:nvPr>
        </p:nvSpPr>
        <p:spPr>
          <a:xfrm>
            <a:off x="311700" y="1116419"/>
            <a:ext cx="8715300" cy="31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Pelas vidas que Deus </a:t>
            </a:r>
            <a:r>
              <a:rPr b="1"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já alcançou</a:t>
            </a:r>
            <a:r>
              <a:rPr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 através da ABUB e seus participantes!</a:t>
            </a:r>
            <a:endParaRPr sz="2500">
              <a:solidFill>
                <a:srgbClr val="1630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Pelos estudantes cristãos que </a:t>
            </a:r>
            <a:r>
              <a:rPr b="1"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ancoraram sua fé</a:t>
            </a:r>
            <a:r>
              <a:rPr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 por meio dos treinamentos, leituras e discipulado na ABUB.</a:t>
            </a:r>
            <a:endParaRPr sz="2500">
              <a:solidFill>
                <a:srgbClr val="1630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Por aprendermos a </a:t>
            </a:r>
            <a:r>
              <a:rPr b="1"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servirmos a Deus </a:t>
            </a:r>
            <a:r>
              <a:rPr lang="pt-BR" sz="2500">
                <a:solidFill>
                  <a:srgbClr val="163043"/>
                </a:solidFill>
                <a:latin typeface="Lato"/>
                <a:ea typeface="Lato"/>
                <a:cs typeface="Lato"/>
                <a:sym typeface="Lato"/>
              </a:rPr>
              <a:t>em nossa vida, igreja, contexto estudantil e profissão como missionários.</a:t>
            </a:r>
            <a:endParaRPr sz="2200">
              <a:solidFill>
                <a:srgbClr val="1630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D7CA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19000"/>
          </a:blip>
          <a:srcRect b="8512" l="0" r="0" t="8842"/>
          <a:stretch/>
        </p:blipFill>
        <p:spPr>
          <a:xfrm>
            <a:off x="-665100" y="0"/>
            <a:ext cx="101377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2041488" y="1220088"/>
            <a:ext cx="5061000" cy="296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2000" y="1198000"/>
            <a:ext cx="5099976" cy="300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6486" y="4314550"/>
            <a:ext cx="487940" cy="693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b60d6610c_0_66"/>
          <p:cNvSpPr txBox="1"/>
          <p:nvPr>
            <p:ph type="title"/>
          </p:nvPr>
        </p:nvSpPr>
        <p:spPr>
          <a:xfrm>
            <a:off x="3762750" y="230200"/>
            <a:ext cx="446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solidFill>
                  <a:srgbClr val="4D7CA4"/>
                </a:solidFill>
                <a:latin typeface="Montserrat"/>
                <a:ea typeface="Montserrat"/>
                <a:cs typeface="Montserrat"/>
                <a:sym typeface="Montserrat"/>
              </a:rPr>
              <a:t>Como trabalhamos?</a:t>
            </a:r>
            <a:endParaRPr b="1">
              <a:solidFill>
                <a:srgbClr val="4D7CA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3" name="Google Shape;93;g1eb60d6610c_0_66"/>
          <p:cNvPicPr preferRelativeResize="0"/>
          <p:nvPr/>
        </p:nvPicPr>
        <p:blipFill rotWithShape="1">
          <a:blip r:embed="rId4">
            <a:alphaModFix/>
          </a:blip>
          <a:srcRect b="7329" l="0" r="0" t="35452"/>
          <a:stretch/>
        </p:blipFill>
        <p:spPr>
          <a:xfrm>
            <a:off x="1216083" y="1967986"/>
            <a:ext cx="3206569" cy="23089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upo de pessoas sentadas e em pé posando para foto&#10;&#10;Descrição gerada automaticamente" id="94" name="Google Shape;94;g1eb60d6610c_0_66"/>
          <p:cNvPicPr preferRelativeResize="0"/>
          <p:nvPr/>
        </p:nvPicPr>
        <p:blipFill rotWithShape="1">
          <a:blip r:embed="rId5">
            <a:alphaModFix/>
          </a:blip>
          <a:srcRect b="8118" l="7621" r="5865" t="9380"/>
          <a:stretch/>
        </p:blipFill>
        <p:spPr>
          <a:xfrm>
            <a:off x="299475" y="153150"/>
            <a:ext cx="3206568" cy="23089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1eb60d6610c_0_66"/>
          <p:cNvSpPr txBox="1"/>
          <p:nvPr/>
        </p:nvSpPr>
        <p:spPr>
          <a:xfrm>
            <a:off x="3935125" y="738125"/>
            <a:ext cx="4469100" cy="12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Os estudantes, que melhor conhecem seu contexto, são nossos missionários!</a:t>
            </a:r>
            <a:endParaRPr sz="25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g1eb60d6610c_0_66"/>
          <p:cNvSpPr txBox="1"/>
          <p:nvPr/>
        </p:nvSpPr>
        <p:spPr>
          <a:xfrm>
            <a:off x="4744375" y="2004125"/>
            <a:ext cx="3962100" cy="21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Nossos grupos visam à </a:t>
            </a:r>
            <a:r>
              <a:rPr b="1"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evangelização </a:t>
            </a: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 à</a:t>
            </a:r>
            <a:r>
              <a:rPr b="1"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formação</a:t>
            </a: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, além de </a:t>
            </a:r>
            <a:r>
              <a:rPr b="1"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servir</a:t>
            </a:r>
            <a:r>
              <a:rPr lang="pt-BR" sz="25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as instituições de ensino, a igreja e a sociedade a fim de transformá-las.</a:t>
            </a:r>
            <a:endParaRPr sz="25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b60d6610c_0_78"/>
          <p:cNvSpPr txBox="1"/>
          <p:nvPr/>
        </p:nvSpPr>
        <p:spPr>
          <a:xfrm>
            <a:off x="208025" y="153150"/>
            <a:ext cx="4823400" cy="416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b="0" i="0" lang="pt-BR" sz="20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Nas universidades e faculdades estão os grupos da </a:t>
            </a:r>
            <a:r>
              <a:rPr b="1" i="0" lang="pt-BR" sz="2000" u="none" cap="none" strike="noStrike">
                <a:solidFill>
                  <a:srgbClr val="99C3E8"/>
                </a:solidFill>
                <a:latin typeface="Lato"/>
                <a:ea typeface="Lato"/>
                <a:cs typeface="Lato"/>
                <a:sym typeface="Lato"/>
              </a:rPr>
              <a:t>Aliança Bíblica Universitária</a:t>
            </a:r>
            <a:r>
              <a:rPr b="0" i="0" lang="pt-BR" sz="20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0" i="0" lang="pt-BR" sz="20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(ABU), que também se engajam nos espaços acadêmicos, inclusive na pesquisa e extensão.</a:t>
            </a:r>
            <a:endParaRPr sz="600"/>
          </a:p>
          <a:p>
            <a:pPr indent="0" lvl="0" marL="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b="0" i="0" lang="pt-BR" sz="20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As </a:t>
            </a:r>
            <a:r>
              <a:rPr b="1" i="0" lang="pt-BR" sz="20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Alianças Bíblicas de Secundaristas </a:t>
            </a:r>
            <a:r>
              <a:rPr b="0" i="0" lang="pt-BR" sz="20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(ABS) atuam em escolas e cursinhos.</a:t>
            </a:r>
            <a:endParaRPr sz="600"/>
          </a:p>
          <a:p>
            <a:pPr indent="0" lvl="0" marL="0" marR="0" rtl="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>
                <a:srgbClr val="162F43"/>
              </a:buClr>
              <a:buSzPts val="2800"/>
              <a:buFont typeface="Arial"/>
              <a:buNone/>
            </a:pPr>
            <a:r>
              <a:rPr b="0" i="0" lang="pt-BR" sz="20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Já a </a:t>
            </a:r>
            <a:r>
              <a:rPr b="1" i="0" lang="pt-BR" sz="20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Aliança Bíblica de Profissionais </a:t>
            </a:r>
            <a:r>
              <a:rPr b="0" i="0" lang="pt-BR" sz="2000" u="none" cap="none" strike="noStrike">
                <a:solidFill>
                  <a:srgbClr val="162F43"/>
                </a:solidFill>
                <a:latin typeface="Lato"/>
                <a:ea typeface="Lato"/>
                <a:cs typeface="Lato"/>
                <a:sym typeface="Lato"/>
              </a:rPr>
              <a:t>(ABP) é formada por profissionais cristãos que procuram dar suporte aos estudantes e aos profissionais, além de realizar a missão com evangelização e serviço.</a:t>
            </a:r>
            <a:endParaRPr sz="600"/>
          </a:p>
        </p:txBody>
      </p:sp>
      <p:pic>
        <p:nvPicPr>
          <p:cNvPr descr="Grupo de pessoas sentadas sorrindo&#10;&#10;Descrição gerada automaticamente com confiança média" id="102" name="Google Shape;102;g1eb60d6610c_0_78"/>
          <p:cNvPicPr preferRelativeResize="0"/>
          <p:nvPr/>
        </p:nvPicPr>
        <p:blipFill rotWithShape="1">
          <a:blip r:embed="rId4">
            <a:alphaModFix/>
          </a:blip>
          <a:srcRect b="16506" l="0" r="0" t="0"/>
          <a:stretch/>
        </p:blipFill>
        <p:spPr>
          <a:xfrm>
            <a:off x="5162726" y="0"/>
            <a:ext cx="3476564" cy="21770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ssoas sentadas ao redor de uma mesa&#10;&#10;Descrição gerada automaticamente" id="103" name="Google Shape;103;g1eb60d6610c_0_78"/>
          <p:cNvPicPr preferRelativeResize="0"/>
          <p:nvPr/>
        </p:nvPicPr>
        <p:blipFill rotWithShape="1">
          <a:blip r:embed="rId5">
            <a:alphaModFix/>
          </a:blip>
          <a:srcRect b="23518" l="10152" r="0" t="0"/>
          <a:stretch/>
        </p:blipFill>
        <p:spPr>
          <a:xfrm>
            <a:off x="5162724" y="2177064"/>
            <a:ext cx="3483254" cy="2223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b60d6610c_0_108"/>
          <p:cNvSpPr txBox="1"/>
          <p:nvPr/>
        </p:nvSpPr>
        <p:spPr>
          <a:xfrm>
            <a:off x="253750" y="795875"/>
            <a:ext cx="33498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162F43"/>
                </a:solidFill>
                <a:latin typeface="Montserrat"/>
                <a:ea typeface="Montserrat"/>
                <a:cs typeface="Montserrat"/>
                <a:sym typeface="Montserrat"/>
              </a:rPr>
              <a:t>Estamos em...</a:t>
            </a:r>
            <a:endParaRPr b="1" sz="4400">
              <a:solidFill>
                <a:srgbClr val="162F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g1eb60d6610c_0_108"/>
          <p:cNvSpPr txBox="1"/>
          <p:nvPr/>
        </p:nvSpPr>
        <p:spPr>
          <a:xfrm>
            <a:off x="642375" y="1695975"/>
            <a:ext cx="31662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111</a:t>
            </a:r>
            <a:r>
              <a:rPr lang="pt-BR" sz="28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grupos locais</a:t>
            </a:r>
            <a:endParaRPr sz="28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Mapa&#10;&#10;Descrição gerada automaticamente" id="110" name="Google Shape;110;g1eb60d6610c_0_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7075" y="0"/>
            <a:ext cx="5048198" cy="4436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eb60d6610c_0_108"/>
          <p:cNvSpPr txBox="1"/>
          <p:nvPr/>
        </p:nvSpPr>
        <p:spPr>
          <a:xfrm>
            <a:off x="196600" y="3796525"/>
            <a:ext cx="5406300" cy="4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F80"/>
              </a:buClr>
              <a:buSzPts val="2800"/>
              <a:buFont typeface="Arial"/>
              <a:buNone/>
            </a:pPr>
            <a:r>
              <a:rPr b="0" i="0" lang="pt-BR" sz="22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Encontre-os em </a:t>
            </a:r>
            <a:r>
              <a:rPr b="1" i="0" lang="pt-BR" sz="2200" u="none" cap="none" strike="noStrike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www.abub.org.br/regiao</a:t>
            </a:r>
            <a:endParaRPr sz="800"/>
          </a:p>
        </p:txBody>
      </p:sp>
      <p:sp>
        <p:nvSpPr>
          <p:cNvPr id="112" name="Google Shape;112;g1eb60d6610c_0_108"/>
          <p:cNvSpPr txBox="1"/>
          <p:nvPr/>
        </p:nvSpPr>
        <p:spPr>
          <a:xfrm>
            <a:off x="1630032" y="2324934"/>
            <a:ext cx="27636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+-</a:t>
            </a:r>
            <a:r>
              <a:rPr b="1" lang="pt-BR" sz="28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150 </a:t>
            </a:r>
            <a:r>
              <a:rPr lang="pt-BR" sz="28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núcleos</a:t>
            </a:r>
            <a:endParaRPr sz="28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" name="Google Shape;113;g1eb60d6610c_0_108"/>
          <p:cNvSpPr txBox="1"/>
          <p:nvPr/>
        </p:nvSpPr>
        <p:spPr>
          <a:xfrm>
            <a:off x="2667903" y="2917703"/>
            <a:ext cx="19041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7</a:t>
            </a:r>
            <a:r>
              <a:rPr lang="pt-BR" sz="2800">
                <a:solidFill>
                  <a:srgbClr val="395F80"/>
                </a:solidFill>
                <a:latin typeface="Lato"/>
                <a:ea typeface="Lato"/>
                <a:cs typeface="Lato"/>
                <a:sym typeface="Lato"/>
              </a:rPr>
              <a:t> regiões</a:t>
            </a:r>
            <a:endParaRPr sz="2800">
              <a:solidFill>
                <a:srgbClr val="395F8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Usuario</dc:creator>
</cp:coreProperties>
</file>