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6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Montserrat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0zGx2FzggcC4fsOGy1FplS6aK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eb61c338c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eb61c338c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eb61c338c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eb61c338c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eb61c338c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eb61c338c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eb61c338c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1eb61c338c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eb61c338c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eb61c338c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9"/>
          <p:cNvSpPr txBox="1">
            <a:spLocks noGrp="1"/>
          </p:cNvSpPr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subTitle" idx="1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Google Shape;1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6540816"/>
            <a:ext cx="7078717" cy="32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3">
            <a:alphaModFix/>
          </a:blip>
          <a:srcRect t="1" r="21910" b="-1"/>
          <a:stretch/>
        </p:blipFill>
        <p:spPr>
          <a:xfrm rot="10800000" flipH="1">
            <a:off x="6664283" y="6540814"/>
            <a:ext cx="5527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Personalizado">
  <p:cSld name="1_Layout Personalizad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358065" y="418800"/>
            <a:ext cx="71549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1"/>
          </p:nvPr>
        </p:nvSpPr>
        <p:spPr>
          <a:xfrm>
            <a:off x="442711" y="2133767"/>
            <a:ext cx="4946412" cy="410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>
            <a:spLocks noGrp="1"/>
          </p:cNvSpPr>
          <p:nvPr>
            <p:ph type="pic" idx="2"/>
          </p:nvPr>
        </p:nvSpPr>
        <p:spPr>
          <a:xfrm>
            <a:off x="5614988" y="2133767"/>
            <a:ext cx="6256337" cy="4154488"/>
          </a:xfrm>
          <a:prstGeom prst="rect">
            <a:avLst/>
          </a:prstGeom>
          <a:noFill/>
          <a:ln>
            <a:noFill/>
          </a:ln>
        </p:spPr>
      </p:sp>
      <p:pic>
        <p:nvPicPr>
          <p:cNvPr id="69" name="Google Shape;6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6540816"/>
            <a:ext cx="7078717" cy="32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9"/>
          <p:cNvPicPr preferRelativeResize="0"/>
          <p:nvPr/>
        </p:nvPicPr>
        <p:blipFill rotWithShape="1">
          <a:blip r:embed="rId3">
            <a:alphaModFix/>
          </a:blip>
          <a:srcRect t="1" r="21910" b="-1"/>
          <a:stretch/>
        </p:blipFill>
        <p:spPr>
          <a:xfrm rot="10800000" flipH="1">
            <a:off x="6664283" y="6540814"/>
            <a:ext cx="5527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ide de Título">
  <p:cSld name="3_Slide de Títul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1"/>
          <p:cNvPicPr preferRelativeResize="0"/>
          <p:nvPr/>
        </p:nvPicPr>
        <p:blipFill rotWithShape="1">
          <a:blip r:embed="rId3">
            <a:alphaModFix/>
          </a:blip>
          <a:srcRect r="20401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96619" y="-1560445"/>
            <a:ext cx="18785238" cy="878619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1"/>
          <p:cNvSpPr txBox="1">
            <a:spLocks noGrp="1"/>
          </p:cNvSpPr>
          <p:nvPr>
            <p:ph type="ctrTitle"/>
          </p:nvPr>
        </p:nvSpPr>
        <p:spPr>
          <a:xfrm>
            <a:off x="2935018" y="1625614"/>
            <a:ext cx="632196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ubTitle" idx="1"/>
          </p:nvPr>
        </p:nvSpPr>
        <p:spPr>
          <a:xfrm>
            <a:off x="3400614" y="3672118"/>
            <a:ext cx="539077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Google Shape;1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6586" y="357922"/>
            <a:ext cx="807184" cy="114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de Título">
  <p:cSld name="2_Slide de Títul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5"/>
          <p:cNvPicPr preferRelativeResize="0"/>
          <p:nvPr/>
        </p:nvPicPr>
        <p:blipFill rotWithShape="1">
          <a:blip r:embed="rId3">
            <a:alphaModFix/>
          </a:blip>
          <a:srcRect r="20401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5"/>
          <p:cNvSpPr/>
          <p:nvPr/>
        </p:nvSpPr>
        <p:spPr>
          <a:xfrm>
            <a:off x="-2540768" y="-155643"/>
            <a:ext cx="12579715" cy="7198469"/>
          </a:xfrm>
          <a:prstGeom prst="flowChartInputOutput">
            <a:avLst/>
          </a:prstGeom>
          <a:solidFill>
            <a:schemeClr val="lt1">
              <a:alpha val="96862"/>
            </a:schemeClr>
          </a:solidFill>
          <a:ln w="76200" cap="flat" cmpd="sng">
            <a:solidFill>
              <a:srgbClr val="99C3E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5"/>
          <p:cNvSpPr txBox="1">
            <a:spLocks noGrp="1"/>
          </p:cNvSpPr>
          <p:nvPr>
            <p:ph type="ctrTitle"/>
          </p:nvPr>
        </p:nvSpPr>
        <p:spPr>
          <a:xfrm>
            <a:off x="506848" y="738408"/>
            <a:ext cx="632196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subTitle" idx="1"/>
          </p:nvPr>
        </p:nvSpPr>
        <p:spPr>
          <a:xfrm>
            <a:off x="681945" y="2784912"/>
            <a:ext cx="539077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" name="Google Shape;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304" y="5466388"/>
            <a:ext cx="807184" cy="114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6"/>
          <p:cNvPicPr preferRelativeResize="0"/>
          <p:nvPr/>
        </p:nvPicPr>
        <p:blipFill rotWithShape="1">
          <a:blip r:embed="rId3">
            <a:alphaModFix/>
          </a:blip>
          <a:srcRect r="20401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96862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6"/>
          <p:cNvSpPr txBox="1">
            <a:spLocks noGrp="1"/>
          </p:cNvSpPr>
          <p:nvPr>
            <p:ph type="ctrTitle"/>
          </p:nvPr>
        </p:nvSpPr>
        <p:spPr>
          <a:xfrm>
            <a:off x="526308" y="290937"/>
            <a:ext cx="10057386" cy="10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ubTitle" idx="1"/>
          </p:nvPr>
        </p:nvSpPr>
        <p:spPr>
          <a:xfrm>
            <a:off x="681950" y="17732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3" name="Google Shape;3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3090" y="193996"/>
            <a:ext cx="807184" cy="114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lide de Título">
  <p:cSld name="4_Slide de Títul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7"/>
          <p:cNvPicPr preferRelativeResize="0"/>
          <p:nvPr/>
        </p:nvPicPr>
        <p:blipFill rotWithShape="1">
          <a:blip r:embed="rId3">
            <a:alphaModFix/>
          </a:blip>
          <a:srcRect r="20401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96619" y="-1560445"/>
            <a:ext cx="18785238" cy="878619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7"/>
          <p:cNvSpPr txBox="1">
            <a:spLocks noGrp="1"/>
          </p:cNvSpPr>
          <p:nvPr>
            <p:ph type="ctrTitle"/>
          </p:nvPr>
        </p:nvSpPr>
        <p:spPr>
          <a:xfrm>
            <a:off x="872753" y="447473"/>
            <a:ext cx="8952183" cy="112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9" name="Google Shape;3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6586" y="357922"/>
            <a:ext cx="807184" cy="114660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989483" y="2543580"/>
            <a:ext cx="7489791" cy="177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bg>
      <p:bgPr>
        <a:solidFill>
          <a:schemeClr val="lt1">
            <a:alpha val="93725"/>
          </a:schemeClr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9151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0"/>
          <p:cNvPicPr preferRelativeResize="0"/>
          <p:nvPr/>
        </p:nvPicPr>
        <p:blipFill rotWithShape="1">
          <a:blip r:embed="rId3">
            <a:alphaModFix/>
          </a:blip>
          <a:srcRect r="20401"/>
          <a:stretch/>
        </p:blipFill>
        <p:spPr>
          <a:xfrm>
            <a:off x="6687670" y="0"/>
            <a:ext cx="55043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96862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0"/>
          <p:cNvSpPr txBox="1">
            <a:spLocks noGrp="1"/>
          </p:cNvSpPr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subTitle" idx="1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" name="Google Shape;4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3090" y="193996"/>
            <a:ext cx="807184" cy="114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 txBox="1">
            <a:spLocks noGrp="1"/>
          </p:cNvSpPr>
          <p:nvPr>
            <p:ph type="title"/>
          </p:nvPr>
        </p:nvSpPr>
        <p:spPr>
          <a:xfrm>
            <a:off x="325981" y="418800"/>
            <a:ext cx="987679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1"/>
          </p:nvPr>
        </p:nvSpPr>
        <p:spPr>
          <a:xfrm>
            <a:off x="462167" y="2133600"/>
            <a:ext cx="11386122" cy="410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" name="Google Shape;5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6540816"/>
            <a:ext cx="7078717" cy="32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3"/>
          <p:cNvPicPr preferRelativeResize="0"/>
          <p:nvPr/>
        </p:nvPicPr>
        <p:blipFill rotWithShape="1">
          <a:blip r:embed="rId3">
            <a:alphaModFix/>
          </a:blip>
          <a:srcRect t="1" r="21910" b="-1"/>
          <a:stretch/>
        </p:blipFill>
        <p:spPr>
          <a:xfrm rot="10800000" flipH="1">
            <a:off x="6664283" y="6540814"/>
            <a:ext cx="5527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Layout Personalizado">
  <p:cSld name="2_Layout Personalizad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 txBox="1">
            <a:spLocks noGrp="1"/>
          </p:cNvSpPr>
          <p:nvPr>
            <p:ph type="title"/>
          </p:nvPr>
        </p:nvSpPr>
        <p:spPr>
          <a:xfrm>
            <a:off x="842681" y="400871"/>
            <a:ext cx="936009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1"/>
          </p:nvPr>
        </p:nvSpPr>
        <p:spPr>
          <a:xfrm>
            <a:off x="998323" y="2151529"/>
            <a:ext cx="10981562" cy="410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5F8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9" name="Google Shape;59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-3376782" y="3375954"/>
            <a:ext cx="7078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8"/>
          <p:cNvSpPr txBox="1">
            <a:spLocks noGrp="1"/>
          </p:cNvSpPr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ubTitle" idx="1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3" name="Google Shape;6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6540816"/>
            <a:ext cx="7078717" cy="32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8"/>
          <p:cNvPicPr preferRelativeResize="0"/>
          <p:nvPr/>
        </p:nvPicPr>
        <p:blipFill rotWithShape="1">
          <a:blip r:embed="rId3">
            <a:alphaModFix/>
          </a:blip>
          <a:srcRect t="1" r="21910" b="-1"/>
          <a:stretch/>
        </p:blipFill>
        <p:spPr>
          <a:xfrm rot="10800000" flipH="1">
            <a:off x="6664283" y="6540814"/>
            <a:ext cx="5527717" cy="32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58065" y="418800"/>
            <a:ext cx="71549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title"/>
          </p:nvPr>
        </p:nvSpPr>
        <p:spPr>
          <a:xfrm>
            <a:off x="358065" y="418800"/>
            <a:ext cx="71549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0" name="Google Shape;5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7325" y="194819"/>
            <a:ext cx="1172949" cy="16661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593" y="1735156"/>
            <a:ext cx="10854813" cy="338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714863" y="2445980"/>
            <a:ext cx="443724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400"/>
              <a:buFont typeface="Montserrat"/>
              <a:buNone/>
            </a:pPr>
            <a:r>
              <a:rPr lang="pt-BR"/>
              <a:t>Estamos em...</a:t>
            </a:r>
            <a:endParaRPr/>
          </a:p>
        </p:txBody>
      </p:sp>
      <p:sp>
        <p:nvSpPr>
          <p:cNvPr id="137" name="Google Shape;137;p9"/>
          <p:cNvSpPr txBox="1">
            <a:spLocks noGrp="1"/>
          </p:cNvSpPr>
          <p:nvPr>
            <p:ph type="body" idx="1"/>
          </p:nvPr>
        </p:nvSpPr>
        <p:spPr>
          <a:xfrm>
            <a:off x="794300" y="3577200"/>
            <a:ext cx="28968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 b="1" dirty="0"/>
              <a:t>94</a:t>
            </a:r>
            <a:r>
              <a:rPr lang="pt-BR" dirty="0"/>
              <a:t> grupos locais</a:t>
            </a:r>
            <a:endParaRPr dirty="0"/>
          </a:p>
        </p:txBody>
      </p:sp>
      <p:pic>
        <p:nvPicPr>
          <p:cNvPr id="138" name="Google Shape;138;p9" descr="Map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1038" y="0"/>
            <a:ext cx="78031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"/>
          <p:cNvSpPr txBox="1"/>
          <p:nvPr/>
        </p:nvSpPr>
        <p:spPr>
          <a:xfrm>
            <a:off x="794300" y="6024349"/>
            <a:ext cx="67200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Encontre-os em </a:t>
            </a:r>
            <a:r>
              <a:rPr lang="pt-BR" sz="2800" b="1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www.abub.org.br/regiao</a:t>
            </a:r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body" idx="1"/>
          </p:nvPr>
        </p:nvSpPr>
        <p:spPr>
          <a:xfrm>
            <a:off x="1613975" y="4105500"/>
            <a:ext cx="24276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 dirty="0"/>
              <a:t>+-</a:t>
            </a:r>
            <a:r>
              <a:rPr lang="pt-BR" b="1" dirty="0"/>
              <a:t>160 </a:t>
            </a:r>
            <a:r>
              <a:rPr lang="pt-BR" dirty="0"/>
              <a:t>núcleos</a:t>
            </a:r>
            <a:endParaRPr dirty="0"/>
          </a:p>
        </p:txBody>
      </p:sp>
      <p:sp>
        <p:nvSpPr>
          <p:cNvPr id="141" name="Google Shape;141;p9"/>
          <p:cNvSpPr txBox="1">
            <a:spLocks noGrp="1"/>
          </p:cNvSpPr>
          <p:nvPr>
            <p:ph type="body" idx="1"/>
          </p:nvPr>
        </p:nvSpPr>
        <p:spPr>
          <a:xfrm>
            <a:off x="2746100" y="4633800"/>
            <a:ext cx="16308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 b="1"/>
              <a:t>7</a:t>
            </a:r>
            <a:r>
              <a:rPr lang="pt-BR"/>
              <a:t> regiões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eb61c338cf_0_48"/>
          <p:cNvSpPr txBox="1"/>
          <p:nvPr/>
        </p:nvSpPr>
        <p:spPr>
          <a:xfrm>
            <a:off x="5574125" y="6300225"/>
            <a:ext cx="6344400" cy="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r>
              <a:rPr lang="pt-BR" sz="21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Conheça</a:t>
            </a:r>
            <a:r>
              <a:rPr lang="pt-BR" sz="21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-os em </a:t>
            </a:r>
            <a:r>
              <a:rPr lang="pt-BR" sz="2100" b="1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www.abub.org.br/</a:t>
            </a:r>
            <a:r>
              <a:rPr lang="pt-BR" sz="2100" b="1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equipe-nacional</a:t>
            </a:r>
            <a:endParaRPr sz="700"/>
          </a:p>
        </p:txBody>
      </p:sp>
      <p:sp>
        <p:nvSpPr>
          <p:cNvPr id="163" name="Google Shape;163;g1eb61c338cf_0_48"/>
          <p:cNvSpPr txBox="1"/>
          <p:nvPr/>
        </p:nvSpPr>
        <p:spPr>
          <a:xfrm>
            <a:off x="8414801" y="1543664"/>
            <a:ext cx="3503724" cy="4368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r>
              <a:rPr lang="pt-BR" sz="2800" dirty="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Atualmente, </a:t>
            </a:r>
            <a:r>
              <a:rPr lang="pt-BR" sz="2800" b="1" dirty="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20 assessores</a:t>
            </a:r>
            <a:r>
              <a:rPr lang="pt-BR" sz="2800" dirty="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apoiam à missão em tempo integral ou parcial.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endParaRPr sz="2800" dirty="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06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Lato"/>
              <a:buChar char="●"/>
            </a:pPr>
            <a:r>
              <a:rPr lang="pt-BR" sz="2800" dirty="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11 assessores regionais;</a:t>
            </a:r>
            <a:endParaRPr sz="2800" dirty="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06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Lato"/>
              <a:buChar char="●"/>
            </a:pPr>
            <a:r>
              <a:rPr lang="pt-BR" sz="2800" dirty="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5 assessoras nacionais;</a:t>
            </a:r>
            <a:endParaRPr sz="2800" dirty="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06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Lato"/>
              <a:buChar char="●"/>
            </a:pPr>
            <a:r>
              <a:rPr lang="pt-BR" sz="2800" dirty="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4 secretários executivos.</a:t>
            </a:r>
          </a:p>
        </p:txBody>
      </p:sp>
      <p:pic>
        <p:nvPicPr>
          <p:cNvPr id="5" name="Imagem 4" descr="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9A194170-7FFC-D66D-989B-11BB653F2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97" y="386497"/>
            <a:ext cx="8154287" cy="5525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>
            <a:spLocks noGrp="1"/>
          </p:cNvSpPr>
          <p:nvPr>
            <p:ph type="ctrTitle"/>
          </p:nvPr>
        </p:nvSpPr>
        <p:spPr>
          <a:xfrm>
            <a:off x="872753" y="447473"/>
            <a:ext cx="8952183" cy="112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rPr lang="pt-BR"/>
              <a:t>Evangelização</a:t>
            </a: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body" idx="1"/>
          </p:nvPr>
        </p:nvSpPr>
        <p:spPr>
          <a:xfrm>
            <a:off x="989483" y="1745900"/>
            <a:ext cx="7489791" cy="340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A verdade do </a:t>
            </a:r>
            <a:r>
              <a:rPr lang="pt-BR" b="1"/>
              <a:t>evangelho</a:t>
            </a:r>
            <a:r>
              <a:rPr lang="pt-BR"/>
              <a:t> é comunicada por amizade, acolhimento, estudos bíblicos, palestras, semanas especiais, Descubra João, Experimento Marcos e outros meios.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Cremos que a mensagem da </a:t>
            </a:r>
            <a:r>
              <a:rPr lang="pt-BR" b="1"/>
              <a:t>salvação</a:t>
            </a:r>
            <a:r>
              <a:rPr lang="pt-BR"/>
              <a:t> em Jesus pode transformar a vida dos estudantes e, por meio deles, a sociedade.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>
            <a:spLocks noGrp="1"/>
          </p:cNvSpPr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subTitle" idx="1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</p:txBody>
      </p:sp>
      <p:pic>
        <p:nvPicPr>
          <p:cNvPr id="177" name="Google Shape;177;p11" descr="Pessoas na frente de um balcã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51" y="-353962"/>
            <a:ext cx="12195651" cy="8130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 txBox="1">
            <a:spLocks noGrp="1"/>
          </p:cNvSpPr>
          <p:nvPr>
            <p:ph type="ctrTitle"/>
          </p:nvPr>
        </p:nvSpPr>
        <p:spPr>
          <a:xfrm>
            <a:off x="526308" y="290937"/>
            <a:ext cx="10057386" cy="10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rPr lang="pt-BR"/>
              <a:t>Formação</a:t>
            </a:r>
            <a:endParaRPr/>
          </a:p>
        </p:txBody>
      </p:sp>
      <p:sp>
        <p:nvSpPr>
          <p:cNvPr id="183" name="Google Shape;183;p12"/>
          <p:cNvSpPr txBox="1">
            <a:spLocks noGrp="1"/>
          </p:cNvSpPr>
          <p:nvPr>
            <p:ph type="subTitle" idx="1"/>
          </p:nvPr>
        </p:nvSpPr>
        <p:spPr>
          <a:xfrm>
            <a:off x="681950" y="2038706"/>
            <a:ext cx="9144000" cy="3437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Treinamentos locais, regionais ou nacionais contam com exposições bíblicas, oficinas e palestras. Além da literatura cristã, o discipulado também contribui com o desenvolvimento dos participantes da ABUB.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Queremos que os estudantes se reconheçam </a:t>
            </a:r>
            <a:r>
              <a:rPr lang="pt-BR" b="1"/>
              <a:t>missionários</a:t>
            </a:r>
            <a:r>
              <a:rPr lang="pt-BR"/>
              <a:t>, amem a </a:t>
            </a:r>
            <a:r>
              <a:rPr lang="pt-BR" b="1"/>
              <a:t>Bíblia</a:t>
            </a:r>
            <a:r>
              <a:rPr lang="pt-BR"/>
              <a:t> e a apliquem </a:t>
            </a:r>
            <a:br>
              <a:rPr lang="pt-BR"/>
            </a:br>
            <a:r>
              <a:rPr lang="pt-BR"/>
              <a:t>em todas áreas de suas vidas.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"/>
          <p:cNvSpPr txBox="1">
            <a:spLocks noGrp="1"/>
          </p:cNvSpPr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1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</p:txBody>
      </p:sp>
      <p:pic>
        <p:nvPicPr>
          <p:cNvPr id="190" name="Google Shape;190;p13" descr="Grupo de pessoas sentadas em cadeiras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96779"/>
            <a:ext cx="12192000" cy="9154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subTitle" idx="1"/>
          </p:nvPr>
        </p:nvSpPr>
        <p:spPr>
          <a:xfrm>
            <a:off x="681945" y="1582994"/>
            <a:ext cx="7321513" cy="3834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Recepção de estudantes, projetos de extensão, palestras, debates, ações sociais, combate a preconceitos, ABU no Enem e ações de apoio à saúde mental impactam onde estamos para a </a:t>
            </a:r>
            <a:r>
              <a:rPr lang="pt-BR" b="1"/>
              <a:t>glória de Deus</a:t>
            </a:r>
            <a:r>
              <a:rPr lang="pt-BR"/>
              <a:t>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Acreditamos que o evangelho é capaz de </a:t>
            </a:r>
            <a:r>
              <a:rPr lang="pt-BR" b="1"/>
              <a:t>restaurar</a:t>
            </a:r>
            <a:r>
              <a:rPr lang="pt-BR"/>
              <a:t> todas as pessoas e de reconciliar com Deus todas as áreas de suas vidas!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</p:txBody>
      </p:sp>
      <p:sp>
        <p:nvSpPr>
          <p:cNvPr id="196" name="Google Shape;196;p14"/>
          <p:cNvSpPr txBox="1"/>
          <p:nvPr/>
        </p:nvSpPr>
        <p:spPr>
          <a:xfrm>
            <a:off x="526308" y="290937"/>
            <a:ext cx="10057386" cy="10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r>
              <a:rPr lang="pt-BR" sz="6000" b="1" i="0" u="none" strike="noStrike" cap="none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Serviço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"/>
          <p:cNvSpPr txBox="1">
            <a:spLocks noGrp="1"/>
          </p:cNvSpPr>
          <p:nvPr>
            <p:ph type="ctrTitle"/>
          </p:nvPr>
        </p:nvSpPr>
        <p:spPr>
          <a:xfrm>
            <a:off x="1444488" y="148016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subTitle" idx="1"/>
          </p:nvPr>
        </p:nvSpPr>
        <p:spPr>
          <a:xfrm>
            <a:off x="1444488" y="39598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</p:txBody>
      </p:sp>
      <p:pic>
        <p:nvPicPr>
          <p:cNvPr id="203" name="Google Shape;2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43000"/>
            <a:ext cx="12192001" cy="9143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eb61c338cf_0_81"/>
          <p:cNvSpPr txBox="1">
            <a:spLocks noGrp="1"/>
          </p:cNvSpPr>
          <p:nvPr>
            <p:ph type="title"/>
          </p:nvPr>
        </p:nvSpPr>
        <p:spPr>
          <a:xfrm>
            <a:off x="325981" y="418800"/>
            <a:ext cx="9876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Participe da ABUB</a:t>
            </a:r>
            <a:endParaRPr/>
          </a:p>
        </p:txBody>
      </p:sp>
      <p:sp>
        <p:nvSpPr>
          <p:cNvPr id="209" name="Google Shape;209;g1eb61c338cf_0_81"/>
          <p:cNvSpPr txBox="1">
            <a:spLocks noGrp="1"/>
          </p:cNvSpPr>
          <p:nvPr>
            <p:ph type="body" idx="1"/>
          </p:nvPr>
        </p:nvSpPr>
        <p:spPr>
          <a:xfrm>
            <a:off x="303775" y="2667000"/>
            <a:ext cx="3579600" cy="284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500" b="1"/>
              <a:t>Procure </a:t>
            </a:r>
            <a:r>
              <a:rPr lang="pt-BR" sz="2500"/>
              <a:t>em nosso site se há grupos em sua escola ou universidade e entre em contato com eles. Caso não tenha, </a:t>
            </a:r>
            <a:r>
              <a:rPr lang="pt-BR" sz="2500" b="1"/>
              <a:t>escreva </a:t>
            </a:r>
            <a:r>
              <a:rPr lang="pt-BR" sz="2500"/>
              <a:t>para a equipe regional para iniciar um novo grupo.</a:t>
            </a:r>
            <a:endParaRPr sz="2500"/>
          </a:p>
        </p:txBody>
      </p:sp>
      <p:sp>
        <p:nvSpPr>
          <p:cNvPr id="210" name="Google Shape;210;g1eb61c338cf_0_81"/>
          <p:cNvSpPr txBox="1">
            <a:spLocks noGrp="1"/>
          </p:cNvSpPr>
          <p:nvPr>
            <p:ph type="body" idx="1"/>
          </p:nvPr>
        </p:nvSpPr>
        <p:spPr>
          <a:xfrm>
            <a:off x="4197600" y="2667000"/>
            <a:ext cx="3579600" cy="284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500" b="1"/>
              <a:t>Procure </a:t>
            </a:r>
            <a:r>
              <a:rPr lang="pt-BR" sz="2500"/>
              <a:t>um grupo de ABP em nosso site ou entre em contato para iniciar um. Se quiser </a:t>
            </a:r>
            <a:r>
              <a:rPr lang="pt-BR" sz="2500" b="1"/>
              <a:t>apoiar </a:t>
            </a:r>
            <a:r>
              <a:rPr lang="pt-BR" sz="2500"/>
              <a:t>os grupos estudantis, fale com o mais próximo e ofereça ajuda ou conselho.</a:t>
            </a:r>
            <a:endParaRPr sz="2500"/>
          </a:p>
        </p:txBody>
      </p:sp>
      <p:sp>
        <p:nvSpPr>
          <p:cNvPr id="211" name="Google Shape;211;g1eb61c338cf_0_81"/>
          <p:cNvSpPr txBox="1">
            <a:spLocks noGrp="1"/>
          </p:cNvSpPr>
          <p:nvPr>
            <p:ph type="body" idx="1"/>
          </p:nvPr>
        </p:nvSpPr>
        <p:spPr>
          <a:xfrm>
            <a:off x="8091425" y="2667000"/>
            <a:ext cx="3579600" cy="284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500" b="1"/>
              <a:t>Indique </a:t>
            </a:r>
            <a:r>
              <a:rPr lang="pt-BR" sz="2500"/>
              <a:t>aos seus conhecidos para que possam fazer parte da construção do Reino de Deus através da ABUB! </a:t>
            </a:r>
            <a:r>
              <a:rPr lang="pt-BR" sz="2500" b="1"/>
              <a:t>Ore e/ou doe</a:t>
            </a:r>
            <a:r>
              <a:rPr lang="pt-BR" sz="2500"/>
              <a:t> para a missão, contribuindo com nosso sustento.</a:t>
            </a:r>
            <a:endParaRPr sz="2500"/>
          </a:p>
        </p:txBody>
      </p:sp>
      <p:sp>
        <p:nvSpPr>
          <p:cNvPr id="212" name="Google Shape;212;g1eb61c338cf_0_81"/>
          <p:cNvSpPr txBox="1">
            <a:spLocks noGrp="1"/>
          </p:cNvSpPr>
          <p:nvPr>
            <p:ph type="body" idx="1"/>
          </p:nvPr>
        </p:nvSpPr>
        <p:spPr>
          <a:xfrm>
            <a:off x="303775" y="2173200"/>
            <a:ext cx="3579600" cy="49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99C3E8"/>
                </a:solidFill>
                <a:latin typeface="Montserrat"/>
                <a:ea typeface="Montserrat"/>
                <a:cs typeface="Montserrat"/>
                <a:sym typeface="Montserrat"/>
              </a:rPr>
              <a:t>Estudante</a:t>
            </a:r>
            <a:endParaRPr sz="2700" b="1">
              <a:solidFill>
                <a:srgbClr val="99C3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g1eb61c338cf_0_81"/>
          <p:cNvSpPr txBox="1">
            <a:spLocks noGrp="1"/>
          </p:cNvSpPr>
          <p:nvPr>
            <p:ph type="body" idx="1"/>
          </p:nvPr>
        </p:nvSpPr>
        <p:spPr>
          <a:xfrm>
            <a:off x="4197600" y="2173200"/>
            <a:ext cx="3579600" cy="49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99C3E8"/>
                </a:solidFill>
                <a:latin typeface="Montserrat"/>
                <a:ea typeface="Montserrat"/>
                <a:cs typeface="Montserrat"/>
                <a:sym typeface="Montserrat"/>
              </a:rPr>
              <a:t>Profissional</a:t>
            </a:r>
            <a:endParaRPr sz="2700" b="1">
              <a:solidFill>
                <a:srgbClr val="99C3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g1eb61c338cf_0_81"/>
          <p:cNvSpPr txBox="1">
            <a:spLocks noGrp="1"/>
          </p:cNvSpPr>
          <p:nvPr>
            <p:ph type="body" idx="1"/>
          </p:nvPr>
        </p:nvSpPr>
        <p:spPr>
          <a:xfrm>
            <a:off x="8091425" y="2173200"/>
            <a:ext cx="3796800" cy="49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99C3E8"/>
                </a:solidFill>
                <a:latin typeface="Montserrat"/>
                <a:ea typeface="Montserrat"/>
                <a:cs typeface="Montserrat"/>
                <a:sym typeface="Montserrat"/>
              </a:rPr>
              <a:t>Amigos e familiares</a:t>
            </a:r>
            <a:endParaRPr sz="2700" b="1">
              <a:solidFill>
                <a:srgbClr val="99C3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eb61c338cf_0_74"/>
          <p:cNvSpPr txBox="1">
            <a:spLocks noGrp="1"/>
          </p:cNvSpPr>
          <p:nvPr>
            <p:ph type="ctrTitle"/>
          </p:nvPr>
        </p:nvSpPr>
        <p:spPr>
          <a:xfrm>
            <a:off x="1444488" y="1480168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6000"/>
              <a:buFont typeface="Montserrat"/>
              <a:buNone/>
            </a:pPr>
            <a:endParaRPr/>
          </a:p>
        </p:txBody>
      </p:sp>
      <p:sp>
        <p:nvSpPr>
          <p:cNvPr id="220" name="Google Shape;220;g1eb61c338cf_0_74"/>
          <p:cNvSpPr txBox="1">
            <a:spLocks noGrp="1"/>
          </p:cNvSpPr>
          <p:nvPr>
            <p:ph type="subTitle" idx="1"/>
          </p:nvPr>
        </p:nvSpPr>
        <p:spPr>
          <a:xfrm>
            <a:off x="1444488" y="395984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</p:txBody>
      </p:sp>
      <p:pic>
        <p:nvPicPr>
          <p:cNvPr id="221" name="Google Shape;221;g1eb61c338cf_0_74" descr="Homem sentado no chã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3122"/>
            <a:ext cx="12192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 txBox="1">
            <a:spLocks noGrp="1"/>
          </p:cNvSpPr>
          <p:nvPr>
            <p:ph type="ctrTitle"/>
          </p:nvPr>
        </p:nvSpPr>
        <p:spPr>
          <a:xfrm>
            <a:off x="1150986" y="1590151"/>
            <a:ext cx="9890028" cy="271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800"/>
              <a:buFont typeface="Montserrat"/>
              <a:buNone/>
            </a:pPr>
            <a:r>
              <a:rPr lang="pt-BR" sz="4800" b="0"/>
              <a:t>Somos um movimento de </a:t>
            </a:r>
            <a:r>
              <a:rPr lang="pt-BR" sz="4800"/>
              <a:t>estudantes</a:t>
            </a:r>
            <a:r>
              <a:rPr lang="pt-BR" sz="4800" b="0"/>
              <a:t> que alcançam outros </a:t>
            </a:r>
            <a:r>
              <a:rPr lang="pt-BR" sz="4800"/>
              <a:t>estudantes</a:t>
            </a:r>
            <a:r>
              <a:rPr lang="pt-BR" sz="4800" b="0"/>
              <a:t> com o </a:t>
            </a:r>
            <a:r>
              <a:rPr lang="pt-BR" sz="4800"/>
              <a:t>evangelho</a:t>
            </a:r>
            <a:r>
              <a:rPr lang="pt-BR" sz="4800" b="0"/>
              <a:t> de Jesus Cristo.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"/>
          <p:cNvSpPr txBox="1">
            <a:spLocks noGrp="1"/>
          </p:cNvSpPr>
          <p:nvPr>
            <p:ph type="ctrTitle"/>
          </p:nvPr>
        </p:nvSpPr>
        <p:spPr>
          <a:xfrm>
            <a:off x="5220925" y="1850125"/>
            <a:ext cx="6096000" cy="41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ct val="111111"/>
              <a:buFont typeface="Montserrat"/>
              <a:buNone/>
            </a:pPr>
            <a:r>
              <a:rPr lang="pt-BR" sz="3600" b="0"/>
              <a:t>Por mais estudantes cristãos envolvidos com a missão;</a:t>
            </a:r>
            <a:br>
              <a:rPr lang="pt-BR" sz="3600" b="0"/>
            </a:br>
            <a:br>
              <a:rPr lang="pt-BR" sz="3600" b="0"/>
            </a:br>
            <a:r>
              <a:rPr lang="pt-BR" sz="3600" b="0"/>
              <a:t>Para que Deus lhes dê ideias e guie para alcançar seus colegas;</a:t>
            </a:r>
            <a:br>
              <a:rPr lang="pt-BR" sz="3600" b="0"/>
            </a:br>
            <a:br>
              <a:rPr lang="pt-BR" sz="3600" b="0"/>
            </a:br>
            <a:r>
              <a:rPr lang="pt-BR" sz="3600" b="0"/>
              <a:t>Por sabedoria e sustento aos assessores.</a:t>
            </a:r>
            <a:endParaRPr sz="4000"/>
          </a:p>
        </p:txBody>
      </p:sp>
      <p:pic>
        <p:nvPicPr>
          <p:cNvPr id="227" name="Google Shape;227;p16" descr="Grupo de pessoas posando para fo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896465" cy="652862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6"/>
          <p:cNvSpPr txBox="1">
            <a:spLocks noGrp="1"/>
          </p:cNvSpPr>
          <p:nvPr>
            <p:ph type="ctrTitle"/>
          </p:nvPr>
        </p:nvSpPr>
        <p:spPr>
          <a:xfrm>
            <a:off x="5220925" y="956185"/>
            <a:ext cx="6096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000"/>
              <a:buFont typeface="Montserrat"/>
              <a:buNone/>
            </a:pPr>
            <a:r>
              <a:rPr lang="pt-BR" sz="4000"/>
              <a:t>Ore pela ABUB</a:t>
            </a:r>
            <a:endParaRPr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"/>
          <p:cNvSpPr txBox="1">
            <a:spLocks noGrp="1"/>
          </p:cNvSpPr>
          <p:nvPr>
            <p:ph type="ctrTitle"/>
          </p:nvPr>
        </p:nvSpPr>
        <p:spPr>
          <a:xfrm>
            <a:off x="6314800" y="1128275"/>
            <a:ext cx="4158000" cy="4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 sz="1920" b="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“Esta é a minha oração: Que o amor de vocês aumente cada vez mais em conhecimento e em toda a percepção, para discernirem o que é melhor, a fim de serem puros e irrepreensíveis até o dia de Cristo, cheios do fruto da justiça, fruto que vem por meio de Jesus Cristo, para glória e louvor de Deus.”</a:t>
            </a:r>
            <a:endParaRPr sz="1920" b="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1920" b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 sz="1920" b="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Filipenses 1:9-11 (NVI)</a:t>
            </a:r>
            <a:endParaRPr sz="1920" b="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4" name="Google Shape;234;p17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0776" y="1128276"/>
            <a:ext cx="3239314" cy="4601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eb61c338cf_0_13"/>
          <p:cNvSpPr txBox="1">
            <a:spLocks noGrp="1"/>
          </p:cNvSpPr>
          <p:nvPr>
            <p:ph type="ctrTitle"/>
          </p:nvPr>
        </p:nvSpPr>
        <p:spPr>
          <a:xfrm>
            <a:off x="6390974" y="2443730"/>
            <a:ext cx="40509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Montserrat"/>
              <a:buNone/>
            </a:pPr>
            <a:r>
              <a:rPr lang="pt-BR" sz="2800"/>
              <a:t>www.abub.org.br</a:t>
            </a:r>
            <a:br>
              <a:rPr lang="pt-BR" sz="2800"/>
            </a:br>
            <a:r>
              <a:rPr lang="pt-BR" sz="2800"/>
              <a:t>abub@abub.org.br</a:t>
            </a:r>
            <a:br>
              <a:rPr lang="pt-BR" sz="2800"/>
            </a:br>
            <a:r>
              <a:rPr lang="pt-BR" sz="2800"/>
              <a:t>             @abubrasil</a:t>
            </a:r>
            <a:br>
              <a:rPr lang="pt-BR" sz="2800"/>
            </a:br>
            <a:r>
              <a:rPr lang="pt-BR" sz="2800"/>
              <a:t>    (11) 93285-3368 </a:t>
            </a:r>
            <a:endParaRPr/>
          </a:p>
        </p:txBody>
      </p:sp>
      <p:pic>
        <p:nvPicPr>
          <p:cNvPr id="240" name="Google Shape;240;g1eb61c338cf_0_13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0776" y="1128276"/>
            <a:ext cx="3239315" cy="460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1eb61c338cf_0_13" descr="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0597" y="3859989"/>
            <a:ext cx="334295" cy="33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1eb61c338cf_0_13" descr="Ícone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1280" y="3859989"/>
            <a:ext cx="334295" cy="33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eb61c338cf_0_13" descr="Ícone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2080" y="4438035"/>
            <a:ext cx="334298" cy="33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eb61c338cf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01947" y="3859988"/>
            <a:ext cx="334301" cy="33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/>
          <p:cNvSpPr txBox="1">
            <a:spLocks noGrp="1"/>
          </p:cNvSpPr>
          <p:nvPr>
            <p:ph type="body" idx="1"/>
          </p:nvPr>
        </p:nvSpPr>
        <p:spPr>
          <a:xfrm>
            <a:off x="442504" y="1436488"/>
            <a:ext cx="6273000" cy="4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Existimos desde </a:t>
            </a:r>
            <a:r>
              <a:rPr lang="pt-BR" b="1"/>
              <a:t>1957</a:t>
            </a:r>
            <a:r>
              <a:rPr lang="pt-BR"/>
              <a:t>, fruto do chamado missionário às universidades que reuniu outros países na </a:t>
            </a:r>
            <a:r>
              <a:rPr lang="pt-BR" b="1"/>
              <a:t>Comunidade Internacional de Estudantes Evangélicos</a:t>
            </a:r>
            <a:r>
              <a:rPr lang="pt-BR"/>
              <a:t> (IFES, na sigla em inglês) desde 1947.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Os missionários Robert Young e Ruth Siemens despertaram os estudantes brasileiros a levarem o evangelho aos seus colegas.</a:t>
            </a:r>
            <a:endParaRPr/>
          </a:p>
        </p:txBody>
      </p:sp>
      <p:pic>
        <p:nvPicPr>
          <p:cNvPr id="86" name="Google Shape;86;p3" descr="Foto em preto e branco de pessoas e tex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8179" t="9699" r="15314" b="32394"/>
          <a:stretch/>
        </p:blipFill>
        <p:spPr>
          <a:xfrm>
            <a:off x="7079176" y="2468874"/>
            <a:ext cx="4670323" cy="35494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3"/>
          <p:cNvCxnSpPr/>
          <p:nvPr/>
        </p:nvCxnSpPr>
        <p:spPr>
          <a:xfrm>
            <a:off x="3077499" y="4818784"/>
            <a:ext cx="3864000" cy="0"/>
          </a:xfrm>
          <a:prstGeom prst="straightConnector1">
            <a:avLst/>
          </a:prstGeom>
          <a:noFill/>
          <a:ln w="9525" cap="flat" cmpd="sng">
            <a:solidFill>
              <a:srgbClr val="162F43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88" name="Google Shape;88;p3"/>
          <p:cNvSpPr txBox="1">
            <a:spLocks noGrp="1"/>
          </p:cNvSpPr>
          <p:nvPr>
            <p:ph type="body" idx="1"/>
          </p:nvPr>
        </p:nvSpPr>
        <p:spPr>
          <a:xfrm>
            <a:off x="442495" y="592900"/>
            <a:ext cx="53823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 sz="4000" b="1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Nossa história</a:t>
            </a:r>
            <a:endParaRPr sz="4000" b="1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2929125" y="5577400"/>
            <a:ext cx="85485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Hoje, a </a:t>
            </a:r>
            <a:r>
              <a:rPr lang="pt-BR" b="1"/>
              <a:t>IFES</a:t>
            </a:r>
            <a:r>
              <a:rPr lang="pt-BR"/>
              <a:t> reúne mais de 180 movimentos nacionais.</a:t>
            </a:r>
            <a:endParaRPr/>
          </a:p>
        </p:txBody>
      </p:sp>
      <p:pic>
        <p:nvPicPr>
          <p:cNvPr id="94" name="Google Shape;94;p4" descr="Map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786" y="771048"/>
            <a:ext cx="8548427" cy="468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 descr="IFES_Logo 2016 - We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604" y="4957381"/>
            <a:ext cx="1885335" cy="1885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>
            <a:spLocks noGrp="1"/>
          </p:cNvSpPr>
          <p:nvPr>
            <p:ph type="ctrTitle"/>
          </p:nvPr>
        </p:nvSpPr>
        <p:spPr>
          <a:xfrm>
            <a:off x="570275" y="432625"/>
            <a:ext cx="7677600" cy="47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000"/>
              <a:buFont typeface="Montserrat"/>
              <a:buNone/>
            </a:pPr>
            <a:r>
              <a:rPr lang="pt-BR" sz="4000"/>
              <a:t>Nossa visão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000"/>
              <a:buFont typeface="Montserrat"/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4000"/>
              <a:buFont typeface="Montserrat"/>
              <a:buNone/>
            </a:pPr>
            <a:r>
              <a:rPr lang="pt-BR" sz="4000" b="0"/>
              <a:t>Estudantes que formam </a:t>
            </a:r>
            <a:r>
              <a:rPr lang="pt-BR" sz="4000"/>
              <a:t>comunidades de discípulos</a:t>
            </a:r>
            <a:r>
              <a:rPr lang="pt-BR" sz="4000" b="0"/>
              <a:t>, transformados pelo evangelho, e que </a:t>
            </a:r>
            <a:r>
              <a:rPr lang="pt-BR" sz="4000"/>
              <a:t>impactem o mundo estudantil, a igreja e a sociedade</a:t>
            </a:r>
            <a:r>
              <a:rPr lang="pt-BR" sz="4000" b="0"/>
              <a:t> para a glória de Cristo.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"/>
          <p:cNvSpPr txBox="1">
            <a:spLocks noGrp="1"/>
          </p:cNvSpPr>
          <p:nvPr>
            <p:ph type="body" idx="1"/>
          </p:nvPr>
        </p:nvSpPr>
        <p:spPr>
          <a:xfrm>
            <a:off x="6268125" y="5690600"/>
            <a:ext cx="53823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 sz="1800"/>
              <a:t>Recepção de calouros da ABU Seropédica feita em parceria com outras organizações</a:t>
            </a:r>
            <a:endParaRPr sz="1800"/>
          </a:p>
        </p:txBody>
      </p:sp>
      <p:pic>
        <p:nvPicPr>
          <p:cNvPr id="106" name="Google Shape;106;p6"/>
          <p:cNvPicPr preferRelativeResize="0"/>
          <p:nvPr/>
        </p:nvPicPr>
        <p:blipFill rotWithShape="1">
          <a:blip r:embed="rId3">
            <a:alphaModFix/>
          </a:blip>
          <a:srcRect t="35452" b="7329"/>
          <a:stretch/>
        </p:blipFill>
        <p:spPr>
          <a:xfrm>
            <a:off x="1468425" y="2909963"/>
            <a:ext cx="4691574" cy="335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6" descr="Grupo de pessoas sentadas e em pé posando para fot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7622" t="9384" r="5865" b="8113"/>
          <a:stretch/>
        </p:blipFill>
        <p:spPr>
          <a:xfrm>
            <a:off x="127323" y="272374"/>
            <a:ext cx="4691576" cy="33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"/>
          <p:cNvSpPr txBox="1">
            <a:spLocks noGrp="1"/>
          </p:cNvSpPr>
          <p:nvPr>
            <p:ph type="body" idx="1"/>
          </p:nvPr>
        </p:nvSpPr>
        <p:spPr>
          <a:xfrm>
            <a:off x="4953520" y="272375"/>
            <a:ext cx="53823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 sz="4000" b="1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Como trabalhamos</a:t>
            </a:r>
            <a:endParaRPr sz="4000" b="1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6"/>
          <p:cNvSpPr txBox="1">
            <a:spLocks noGrp="1"/>
          </p:cNvSpPr>
          <p:nvPr>
            <p:ph type="body" idx="1"/>
          </p:nvPr>
        </p:nvSpPr>
        <p:spPr>
          <a:xfrm>
            <a:off x="4953525" y="993650"/>
            <a:ext cx="5382300" cy="1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Os estudantes, que melhor conhecem seu contexto, são nossos missionários!</a:t>
            </a:r>
            <a:endParaRPr/>
          </a:p>
        </p:txBody>
      </p:sp>
      <p:sp>
        <p:nvSpPr>
          <p:cNvPr id="110" name="Google Shape;110;p6"/>
          <p:cNvSpPr txBox="1">
            <a:spLocks noGrp="1"/>
          </p:cNvSpPr>
          <p:nvPr>
            <p:ph type="body" idx="1"/>
          </p:nvPr>
        </p:nvSpPr>
        <p:spPr>
          <a:xfrm>
            <a:off x="6466250" y="2910050"/>
            <a:ext cx="5382300" cy="24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Nossos grupos visam à </a:t>
            </a:r>
            <a:r>
              <a:rPr lang="pt-BR" b="1"/>
              <a:t>evangelização </a:t>
            </a:r>
            <a:r>
              <a:rPr lang="pt-BR"/>
              <a:t>e à</a:t>
            </a:r>
            <a:r>
              <a:rPr lang="pt-BR" b="1"/>
              <a:t> formação</a:t>
            </a:r>
            <a:r>
              <a:rPr lang="pt-BR"/>
              <a:t>, além de </a:t>
            </a:r>
            <a:r>
              <a:rPr lang="pt-BR" b="1"/>
              <a:t>servir</a:t>
            </a:r>
            <a:r>
              <a:rPr lang="pt-BR"/>
              <a:t> as instituições de ensino, a igreja e a sociedade a fim de transformá-las.</a:t>
            </a:r>
            <a:endParaRPr/>
          </a:p>
        </p:txBody>
      </p:sp>
      <p:cxnSp>
        <p:nvCxnSpPr>
          <p:cNvPr id="111" name="Google Shape;111;p6"/>
          <p:cNvCxnSpPr>
            <a:stCxn id="106" idx="2"/>
            <a:endCxn id="105" idx="2"/>
          </p:cNvCxnSpPr>
          <p:nvPr/>
        </p:nvCxnSpPr>
        <p:spPr>
          <a:xfrm rot="-5400000" flipH="1">
            <a:off x="6354312" y="3725524"/>
            <a:ext cx="64800" cy="5145000"/>
          </a:xfrm>
          <a:prstGeom prst="curvedConnector3">
            <a:avLst>
              <a:gd name="adj1" fmla="val 218018"/>
            </a:avLst>
          </a:prstGeom>
          <a:noFill/>
          <a:ln w="9525" cap="flat" cmpd="sng">
            <a:solidFill>
              <a:srgbClr val="395F8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6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/>
          <p:nvPr/>
        </p:nvSpPr>
        <p:spPr>
          <a:xfrm>
            <a:off x="462167" y="501446"/>
            <a:ext cx="6254012" cy="5739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Nas universidades e faculdades estão os grupos da </a:t>
            </a:r>
            <a:r>
              <a:rPr lang="pt-BR" sz="2800" b="1" i="0" u="none" strike="noStrike" cap="none">
                <a:solidFill>
                  <a:srgbClr val="99C3E8"/>
                </a:solidFill>
                <a:latin typeface="Lato"/>
                <a:ea typeface="Lato"/>
                <a:cs typeface="Lato"/>
                <a:sym typeface="Lato"/>
              </a:rPr>
              <a:t>Aliança Bíblica Universitária</a:t>
            </a:r>
            <a:r>
              <a:rPr lang="pt-BR" sz="2800" b="0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800" b="0" i="0" u="none" strike="noStrike" cap="non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(ABU), que também se engajam nos espaços acadêmicos, inclusive na pesquisa e extensão.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As </a:t>
            </a:r>
            <a:r>
              <a:rPr lang="pt-BR" sz="2800" b="1" i="0" u="none" strike="noStrike" cap="non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Alianças Bíblicas de Secundaristas </a:t>
            </a:r>
            <a:r>
              <a:rPr lang="pt-BR" sz="2800" b="0" i="0" u="none" strike="noStrike" cap="non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(ABS) atuam em escolas e cursinhos.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Já a </a:t>
            </a:r>
            <a:r>
              <a:rPr lang="pt-BR" sz="2800" b="1" i="0" u="none" strike="noStrike" cap="non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Aliança Bíblica de Profissionais </a:t>
            </a:r>
            <a:r>
              <a:rPr lang="pt-BR" sz="2800" b="0" i="0" u="none" strike="noStrike" cap="non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(ABP) é formada por profissionais cristãos que procuram dar suporte aos estudantes e aos próprios profissionais, além de realizar a missão com evangelização e serviço.</a:t>
            </a:r>
            <a:endParaRPr/>
          </a:p>
        </p:txBody>
      </p:sp>
      <p:pic>
        <p:nvPicPr>
          <p:cNvPr id="117" name="Google Shape;117;p7" descr="Grupo de pessoas sentadas sorrin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b="16506"/>
          <a:stretch/>
        </p:blipFill>
        <p:spPr>
          <a:xfrm>
            <a:off x="6716182" y="1"/>
            <a:ext cx="5475818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 descr="Pessoas sentadas ao redor de uma mes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10156" b="23519"/>
          <a:stretch/>
        </p:blipFill>
        <p:spPr>
          <a:xfrm>
            <a:off x="6716179" y="3429000"/>
            <a:ext cx="5486350" cy="350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>
            <a:spLocks noGrp="1"/>
          </p:cNvSpPr>
          <p:nvPr>
            <p:ph type="body" idx="1"/>
          </p:nvPr>
        </p:nvSpPr>
        <p:spPr>
          <a:xfrm>
            <a:off x="5881725" y="1359825"/>
            <a:ext cx="5634300" cy="5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Há diversas iniciativas feitas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/>
              <a:t>pelos grupos locais, como: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grupos de estudo bíblico;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palestras e ações sobre saúde mental e outros temas contemporâneos;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acampamentos evangelísticos;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ações de serviço e diálogo;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recepção de novos estudantes;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ABU no Enem;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/>
              <a:t>acolhimento e amizade.</a:t>
            </a:r>
            <a:endParaRPr/>
          </a:p>
        </p:txBody>
      </p:sp>
      <p:sp>
        <p:nvSpPr>
          <p:cNvPr id="124" name="Google Shape;124;p8"/>
          <p:cNvSpPr txBox="1">
            <a:spLocks noGrp="1"/>
          </p:cNvSpPr>
          <p:nvPr>
            <p:ph type="body" idx="1"/>
          </p:nvPr>
        </p:nvSpPr>
        <p:spPr>
          <a:xfrm>
            <a:off x="294970" y="363825"/>
            <a:ext cx="5382300" cy="8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 sz="4000" b="1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Como trabalhamos</a:t>
            </a:r>
            <a:endParaRPr sz="4000" b="1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25" y="1359825"/>
            <a:ext cx="5083649" cy="508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eb61c338cf_0_37"/>
          <p:cNvSpPr txBox="1">
            <a:spLocks noGrp="1"/>
          </p:cNvSpPr>
          <p:nvPr>
            <p:ph type="body" idx="1"/>
          </p:nvPr>
        </p:nvSpPr>
        <p:spPr>
          <a:xfrm>
            <a:off x="6262731" y="1869293"/>
            <a:ext cx="5634300" cy="37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None/>
            </a:pPr>
            <a:r>
              <a:rPr lang="pt-BR" sz="2800">
                <a:solidFill>
                  <a:srgbClr val="395F80"/>
                </a:solidFill>
                <a:latin typeface="Montserrat"/>
                <a:ea typeface="Montserrat"/>
                <a:cs typeface="Montserrat"/>
                <a:sym typeface="Montserrat"/>
              </a:rPr>
              <a:t>Os nossos </a:t>
            </a:r>
            <a:r>
              <a:rPr lang="pt-BR" sz="2800" b="1">
                <a:solidFill>
                  <a:srgbClr val="395F80"/>
                </a:solidFill>
                <a:latin typeface="Montserrat"/>
                <a:ea typeface="Montserrat"/>
                <a:cs typeface="Montserrat"/>
                <a:sym typeface="Montserrat"/>
              </a:rPr>
              <a:t>assessores</a:t>
            </a:r>
            <a:r>
              <a:rPr lang="pt-BR" sz="2800">
                <a:solidFill>
                  <a:srgbClr val="395F80"/>
                </a:solidFill>
                <a:latin typeface="Montserrat"/>
                <a:ea typeface="Montserrat"/>
                <a:cs typeface="Montserrat"/>
                <a:sym typeface="Montserrat"/>
              </a:rPr>
              <a:t> atuam com treinamento e discipulado, capacitando os estudantes e apoiando a missão. Uma equipe nacional dá suporte ao trabalho.</a:t>
            </a:r>
            <a:endParaRPr sz="2800">
              <a:solidFill>
                <a:srgbClr val="395F8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" name="Google Shape;131;g1eb61c338cf_0_37" descr="Grupo de pessoas sentadas ao redor de uma árvor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21022" b="13932"/>
          <a:stretch/>
        </p:blipFill>
        <p:spPr>
          <a:xfrm>
            <a:off x="294966" y="1869293"/>
            <a:ext cx="5732906" cy="372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784</Words>
  <Application>Microsoft Office PowerPoint</Application>
  <PresentationFormat>Widescreen</PresentationFormat>
  <Paragraphs>64</Paragraphs>
  <Slides>22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Montserrat</vt:lpstr>
      <vt:lpstr>Lato</vt:lpstr>
      <vt:lpstr>Calibri</vt:lpstr>
      <vt:lpstr>Arial</vt:lpstr>
      <vt:lpstr>1_Tema do Office</vt:lpstr>
      <vt:lpstr>1_Personalizar design</vt:lpstr>
      <vt:lpstr>Tema do Office</vt:lpstr>
      <vt:lpstr>Apresentação do PowerPoint</vt:lpstr>
      <vt:lpstr>Somos um movimento de estudantes que alcançam outros estudantes com o evangelho de Jesus Cristo.</vt:lpstr>
      <vt:lpstr>Apresentação do PowerPoint</vt:lpstr>
      <vt:lpstr>Apresentação do PowerPoint</vt:lpstr>
      <vt:lpstr>Nossa visão  Estudantes que formam comunidades de discípulos, transformados pelo evangelho, e que impactem o mundo estudantil, a igreja e a sociedade para a glória de Cristo.</vt:lpstr>
      <vt:lpstr>Apresentação do PowerPoint</vt:lpstr>
      <vt:lpstr>Apresentação do PowerPoint</vt:lpstr>
      <vt:lpstr>Apresentação do PowerPoint</vt:lpstr>
      <vt:lpstr>Apresentação do PowerPoint</vt:lpstr>
      <vt:lpstr>Estamos em...</vt:lpstr>
      <vt:lpstr>Apresentação do PowerPoint</vt:lpstr>
      <vt:lpstr>Evangelização</vt:lpstr>
      <vt:lpstr>Apresentação do PowerPoint</vt:lpstr>
      <vt:lpstr>Formação</vt:lpstr>
      <vt:lpstr>Apresentação do PowerPoint</vt:lpstr>
      <vt:lpstr>Apresentação do PowerPoint</vt:lpstr>
      <vt:lpstr>Apresentação do PowerPoint</vt:lpstr>
      <vt:lpstr>Participe da ABUB</vt:lpstr>
      <vt:lpstr>Apresentação do PowerPoint</vt:lpstr>
      <vt:lpstr>Por mais estudantes cristãos envolvidos com a missão;  Para que Deus lhes dê ideias e guie para alcançar seus colegas;  Por sabedoria e sustento aos assessores.</vt:lpstr>
      <vt:lpstr>“Esta é a minha oração: Que o amor de vocês aumente cada vez mais em conhecimento e em toda a percepção, para discernirem o que é melhor, a fim de serem puros e irrepreensíveis até o dia de Cristo, cheios do fruto da justiça, fruto que vem por meio de Jesus Cristo, para glória e louvor de Deus.”  Filipenses 1:9-11 (NVI)</vt:lpstr>
      <vt:lpstr>www.abub.org.br abub@abub.org.br              @abubrasil     (11) 93285-3368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Ana Carolina Cabral</dc:creator>
  <cp:lastModifiedBy>Jessica G Craveiro</cp:lastModifiedBy>
  <cp:revision>1</cp:revision>
  <dcterms:created xsi:type="dcterms:W3CDTF">2022-06-04T15:36:33Z</dcterms:created>
  <dcterms:modified xsi:type="dcterms:W3CDTF">2025-08-14T15:39:29Z</dcterms:modified>
</cp:coreProperties>
</file>